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24" r:id="rId2"/>
    <p:sldId id="2542" r:id="rId3"/>
    <p:sldId id="2588" r:id="rId4"/>
    <p:sldId id="2616" r:id="rId5"/>
    <p:sldId id="2544" r:id="rId6"/>
    <p:sldId id="2545" r:id="rId7"/>
    <p:sldId id="2604" r:id="rId8"/>
    <p:sldId id="2586" r:id="rId9"/>
    <p:sldId id="2606" r:id="rId10"/>
    <p:sldId id="2607" r:id="rId11"/>
    <p:sldId id="2609" r:id="rId12"/>
    <p:sldId id="2610" r:id="rId13"/>
    <p:sldId id="2611" r:id="rId14"/>
    <p:sldId id="2582" r:id="rId15"/>
    <p:sldId id="2612" r:id="rId16"/>
    <p:sldId id="2592" r:id="rId17"/>
    <p:sldId id="2613" r:id="rId18"/>
    <p:sldId id="2594" r:id="rId19"/>
    <p:sldId id="2614" r:id="rId20"/>
    <p:sldId id="2615" r:id="rId21"/>
    <p:sldId id="26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579"/>
    <a:srgbClr val="5DAAB0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5034" autoAdjust="0"/>
  </p:normalViewPr>
  <p:slideViewPr>
    <p:cSldViewPr snapToGrid="0" snapToObjects="1" showGuides="1">
      <p:cViewPr varScale="1">
        <p:scale>
          <a:sx n="72" d="100"/>
          <a:sy n="72" d="100"/>
        </p:scale>
        <p:origin x="510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1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08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15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19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7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93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7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2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F82B5-6A44-E27B-5107-79E22E3F3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580D237-0FE5-EB8E-FACB-F516B3EB7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FCCAAC-11C6-DDED-4684-54A387610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3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5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4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5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4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8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3980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854" y="879710"/>
            <a:ext cx="3983858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854" y="195615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854" y="303260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854" y="410904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854" y="518549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730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7730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730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730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7730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anchor="b"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00437"/>
            <a:ext cx="12192000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9843" y="1690688"/>
            <a:ext cx="4155432" cy="13255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9843" y="1227698"/>
            <a:ext cx="4155432" cy="382749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93765"/>
            <a:ext cx="5230788" cy="479613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0572" y="221329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21329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latin typeface="+mj-lt"/>
              </a:defRPr>
            </a:lvl1pPr>
          </a:lstStyle>
          <a:p>
            <a:pPr marL="0" lvl="0" algn="r"/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209137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09137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anchor="ctr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>
              <a:latin typeface="+mn-l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hap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14412" y="3805254"/>
            <a:ext cx="1935925" cy="185477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0816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9607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r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1539432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1371" y="987208"/>
            <a:ext cx="3501106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4572000" cy="118903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"/>
            <a:ext cx="11353800" cy="55473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53441"/>
            <a:ext cx="11353800" cy="51511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1" y="0"/>
            <a:ext cx="70561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525780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636" y="446300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lumMod val="8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96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5647" y="3145492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394370"/>
            <a:ext cx="705612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934210"/>
            <a:ext cx="527304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9353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1"/>
            <a:ext cx="1220863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59" y="2691447"/>
            <a:ext cx="6272321" cy="1694180"/>
          </a:xfrm>
        </p:spPr>
        <p:txBody>
          <a:bodyPr lIns="0"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1826" y="2613057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0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375" y="3097232"/>
            <a:ext cx="4008120" cy="274219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8736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66759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96160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3730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1802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n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15261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/>
          <a:lstStyle>
            <a:lvl1pPr>
              <a:defRPr>
                <a:solidFill>
                  <a:srgbClr val="5DAAB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2770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4956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2770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956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 userDrawn="1"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4731" y="3168715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4731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1403" y="3168715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1403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31" y="5167572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3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1403" y="5167572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403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 userDrawn="1"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 userDrawn="1"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 userDrawn="1"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98755"/>
            <a:ext cx="3856038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2285" y="198755"/>
            <a:ext cx="7651115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648200"/>
            <a:ext cx="7651116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2919" y="4648200"/>
            <a:ext cx="3855721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208" y="2870519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209" y="3958542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4788658" y="2817190"/>
            <a:ext cx="0" cy="193031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137" y="2225040"/>
            <a:ext cx="3557587" cy="3668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51" r:id="rId5"/>
    <p:sldLayoutId id="2147483685" r:id="rId6"/>
    <p:sldLayoutId id="2147483674" r:id="rId7"/>
    <p:sldLayoutId id="2147483690" r:id="rId8"/>
    <p:sldLayoutId id="2147483694" r:id="rId9"/>
    <p:sldLayoutId id="2147483693" r:id="rId10"/>
    <p:sldLayoutId id="2147483686" r:id="rId11"/>
    <p:sldLayoutId id="2147483703" r:id="rId12"/>
    <p:sldLayoutId id="2147483709" r:id="rId13"/>
    <p:sldLayoutId id="2147483710" r:id="rId14"/>
    <p:sldLayoutId id="2147483711" r:id="rId15"/>
    <p:sldLayoutId id="2147483712" r:id="rId16"/>
    <p:sldLayoutId id="2147483704" r:id="rId17"/>
    <p:sldLayoutId id="2147483702" r:id="rId18"/>
    <p:sldLayoutId id="2147483713" r:id="rId19"/>
    <p:sldLayoutId id="2147483714" r:id="rId20"/>
    <p:sldLayoutId id="2147483715" r:id="rId21"/>
    <p:sldLayoutId id="2147483695" r:id="rId22"/>
    <p:sldLayoutId id="2147483730" r:id="rId23"/>
    <p:sldLayoutId id="2147483698" r:id="rId24"/>
    <p:sldLayoutId id="2147483731" r:id="rId25"/>
    <p:sldLayoutId id="2147483699" r:id="rId26"/>
    <p:sldLayoutId id="2147483732" r:id="rId27"/>
    <p:sldLayoutId id="2147483700" r:id="rId28"/>
    <p:sldLayoutId id="2147483733" r:id="rId29"/>
    <p:sldLayoutId id="2147483701" r:id="rId30"/>
    <p:sldLayoutId id="2147483734" r:id="rId31"/>
    <p:sldLayoutId id="2147483696" r:id="rId32"/>
    <p:sldLayoutId id="2147483705" r:id="rId33"/>
    <p:sldLayoutId id="2147483706" r:id="rId34"/>
    <p:sldLayoutId id="2147483707" r:id="rId35"/>
    <p:sldLayoutId id="2147483708" r:id="rId36"/>
    <p:sldLayoutId id="2147483687" r:id="rId37"/>
    <p:sldLayoutId id="2147483719" r:id="rId38"/>
    <p:sldLayoutId id="2147483720" r:id="rId39"/>
    <p:sldLayoutId id="2147483718" r:id="rId40"/>
    <p:sldLayoutId id="2147483721" r:id="rId41"/>
    <p:sldLayoutId id="2147483716" r:id="rId42"/>
    <p:sldLayoutId id="2147483722" r:id="rId43"/>
    <p:sldLayoutId id="2147483723" r:id="rId44"/>
    <p:sldLayoutId id="2147483725" r:id="rId45"/>
    <p:sldLayoutId id="2147483726" r:id="rId46"/>
    <p:sldLayoutId id="2147483675" r:id="rId47"/>
    <p:sldLayoutId id="2147483677" r:id="rId48"/>
    <p:sldLayoutId id="2147483729" r:id="rId49"/>
    <p:sldLayoutId id="2147483728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picpedia.org/medical/d/diabete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iabetes-blood-sugar-diabetic-528678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mssolutionsint.blogspot.com/2019/09/diabetes-cual-de-estos-no-es-un-facto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mj.com/content/369/bmj.m2107.lo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to.wuestenigel.com/healthy-eating-background-puree-with-fresh-herbs-and-vegetables-on-the-kitchen-board-with-lemon-slices-and-olive-oil/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clock-antique-old-time-of-time-1295046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oward-finley.co.uk/diabetes-management-app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oward-finley.co.uk/diabetes-management-app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paper-calendar-planner-pen-606649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eliberatedoing.com/resources/career-blog/whats-the-most-important-thing-to-know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iscetceteradotcom.wordpress.com/category/advocacy/health/type-2-diabete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freepngimg.com/png/25340-ice-cream-co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pxhere.com/ko/photo/1386328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xhere.com/ko/photo/1386328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asnimnews.com/en/news/2015/11/29/929771/personally-tailored-diabetes-care-reduces-mortality-in-women-but-not-men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002421"/>
            <a:ext cx="7852165" cy="891250"/>
          </a:xfrm>
        </p:spPr>
        <p:txBody>
          <a:bodyPr/>
          <a:lstStyle/>
          <a:p>
            <a:r>
              <a:rPr lang="en-US" sz="4800" dirty="0"/>
              <a:t>PATHWAY TO REMISSION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2 DIABETES</a:t>
            </a:r>
          </a:p>
          <a:p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</p:spPr>
      </p:pic>
      <p:pic>
        <p:nvPicPr>
          <p:cNvPr id="4" name="Picture 3" descr="A butterfly with a ribbon&#10;&#10;Description automatically generated">
            <a:extLst>
              <a:ext uri="{FF2B5EF4-FFF2-40B4-BE49-F238E27FC236}">
                <a16:creationId xmlns:a16="http://schemas.microsoft.com/office/drawing/2014/main" id="{8D6249DC-F7F8-DE5C-F6BF-7E1DE2683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246" y="4023360"/>
            <a:ext cx="33201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A818-D8F2-F72D-9103-CE4BE47B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1097096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Diabetes: a group of diseases that result in too much sugar in the blood (high blood glucose).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18034-F224-5C9E-C0F6-CD4570DDA4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Also called juvenile diabetes, T1 is a  chronic condition in which the pancreas produces little or no insulin.</a:t>
            </a:r>
          </a:p>
          <a:p>
            <a:r>
              <a:rPr lang="en-US" dirty="0"/>
              <a:t>It typically appears in adolescence.</a:t>
            </a:r>
          </a:p>
          <a:p>
            <a:r>
              <a:rPr lang="en-US" dirty="0"/>
              <a:t>Symptoms include increased thirst, frequent urination, hunger, fatigue, and blurred vision.</a:t>
            </a:r>
          </a:p>
          <a:p>
            <a:r>
              <a:rPr lang="en-US" dirty="0"/>
              <a:t>Treatment aims at maintaining normal blood sugar levels through regular monitoring, insulin therapy, diet, and exercise.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4C2AC-1A94-FFDE-F095-640F44DD8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Type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E9CDF8-428A-F43C-43BD-33C9DC48D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Also called adult-onset diabetes, T2 is a chronic condition that affects the way the body processes blood sugar (glucose).</a:t>
            </a:r>
          </a:p>
          <a:p>
            <a:r>
              <a:rPr lang="en-US" dirty="0"/>
              <a:t>With type 2 diabetes, the body either doesn't produce enough insulin, or it resists insulin.</a:t>
            </a:r>
          </a:p>
          <a:p>
            <a:r>
              <a:rPr lang="en-US" dirty="0"/>
              <a:t>Symptoms include increased thirst, frequent urination, hunger, fatigue, and blurred vision. In some cases, there may be no symptoms.</a:t>
            </a:r>
          </a:p>
          <a:p>
            <a:r>
              <a:rPr lang="en-US" dirty="0"/>
              <a:t>Treatments include diet, exercise, medication, and insulin therapy.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120C15-BBC9-C832-8CE5-795EF1EFF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 2</a:t>
            </a:r>
          </a:p>
        </p:txBody>
      </p:sp>
      <p:pic>
        <p:nvPicPr>
          <p:cNvPr id="8" name="Picture Placeholder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A3C87C8-7C8C-70AC-9AF8-7278328C73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22" r="6522"/>
          <a:stretch/>
        </p:blipFill>
        <p:spPr>
          <a:xfrm>
            <a:off x="844550" y="2632075"/>
            <a:ext cx="4386263" cy="335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1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002421"/>
            <a:ext cx="7852165" cy="891250"/>
          </a:xfrm>
        </p:spPr>
        <p:txBody>
          <a:bodyPr/>
          <a:lstStyle/>
          <a:p>
            <a:r>
              <a:rPr lang="en-US" sz="4800" dirty="0"/>
              <a:t>T2 Umbrella: Prediabetes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539" y="3090444"/>
            <a:ext cx="8428383" cy="2660999"/>
          </a:xfrm>
        </p:spPr>
        <p:txBody>
          <a:bodyPr>
            <a:normAutofit/>
          </a:bodyPr>
          <a:lstStyle/>
          <a:p>
            <a:r>
              <a:rPr lang="en-US" dirty="0"/>
              <a:t>Also called impaired glucose tolerance, Prediabetes is a serious health condition where blood sugar levels are higher than normal, but not high enough yet to be diagnosed as type 2 diabetes. Approximately 98 million American adults—more than 1 in 3—have prediabetes. </a:t>
            </a:r>
          </a:p>
          <a:p>
            <a:r>
              <a:rPr lang="en-US" dirty="0"/>
              <a:t>Of those with prediabetes, more than 80% don't know they have it.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4395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2002421"/>
            <a:ext cx="9939130" cy="891250"/>
          </a:xfrm>
        </p:spPr>
        <p:txBody>
          <a:bodyPr/>
          <a:lstStyle/>
          <a:p>
            <a:r>
              <a:rPr lang="en-US" sz="4400" dirty="0"/>
              <a:t>T2 Umbrella: Gestational diabetes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539" y="3090444"/>
            <a:ext cx="8428383" cy="2660999"/>
          </a:xfrm>
        </p:spPr>
        <p:txBody>
          <a:bodyPr>
            <a:normAutofit/>
          </a:bodyPr>
          <a:lstStyle/>
          <a:p>
            <a:r>
              <a:rPr lang="en-US" dirty="0"/>
              <a:t>Also called diabetes during pregnancy, gestational diabetes occurs when your body can't make enough insulin during your pregnancy. Insulin is a hormone made by your pancreas that acts like a key to let blood sugar into the cells in your body for use as energy.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607" b="6607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589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5" descr="Buildings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796623AB-9FCA-D695-3205-55423FA7C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833" b="783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61EDD9-07B0-DCF1-168E-6ED6A9B322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273287"/>
            <a:ext cx="7252504" cy="196132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onstantia" panose="02030602050306030303" pitchFamily="18" charset="0"/>
                <a:cs typeface="Dreaming Outloud Script Pro" panose="020F0502020204030204" pitchFamily="66" charset="0"/>
              </a:rPr>
              <a:t>“Your body holds deep wisdom. Trust in it. Learn from it. Nourish it. Watch your life transform and be healthy.”</a:t>
            </a:r>
          </a:p>
        </p:txBody>
      </p:sp>
    </p:spTree>
    <p:extLst>
      <p:ext uri="{BB962C8B-B14F-4D97-AF65-F5344CB8AC3E}">
        <p14:creationId xmlns:p14="http://schemas.microsoft.com/office/powerpoint/2010/main" val="171410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3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FD7B103C-B5B8-46F9-B225-3C5D1DF400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465" r="2465"/>
          <a:stretch/>
        </p:blipFill>
        <p:spPr>
          <a:xfrm>
            <a:off x="3236595" y="260350"/>
            <a:ext cx="4492625" cy="6300788"/>
          </a:xfrm>
          <a:noFill/>
        </p:spPr>
      </p:pic>
      <p:pic>
        <p:nvPicPr>
          <p:cNvPr id="13" name="Picture Placeholder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4B6015D-7E4F-478A-B264-E70A90F082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20085" r="1" b="1"/>
          <a:stretch/>
        </p:blipFill>
        <p:spPr>
          <a:xfrm>
            <a:off x="7839076" y="260350"/>
            <a:ext cx="4052888" cy="3803650"/>
          </a:xfrm>
          <a:noFill/>
        </p:spPr>
      </p:pic>
      <p:pic>
        <p:nvPicPr>
          <p:cNvPr id="10" name="Picture Placeholder 13" descr="A group of people standing in front of a door&#10;&#10;Description automatically generated">
            <a:extLst>
              <a:ext uri="{FF2B5EF4-FFF2-40B4-BE49-F238E27FC236}">
                <a16:creationId xmlns:a16="http://schemas.microsoft.com/office/drawing/2014/main" id="{CF497EBA-3F02-4AFE-A2E1-05410BF6A4C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8194" r="-2" b="2995"/>
          <a:stretch/>
        </p:blipFill>
        <p:spPr>
          <a:xfrm>
            <a:off x="7839076" y="4165600"/>
            <a:ext cx="4052888" cy="2395538"/>
          </a:xfr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524172"/>
            <a:ext cx="2578099" cy="2508588"/>
          </a:xfrm>
        </p:spPr>
        <p:txBody>
          <a:bodyPr anchor="t">
            <a:normAutofit/>
          </a:bodyPr>
          <a:lstStyle/>
          <a:p>
            <a:r>
              <a:rPr lang="en-US" dirty="0"/>
              <a:t>Team RANDAF in action!</a:t>
            </a:r>
          </a:p>
        </p:txBody>
      </p:sp>
    </p:spTree>
    <p:extLst>
      <p:ext uri="{BB962C8B-B14F-4D97-AF65-F5344CB8AC3E}">
        <p14:creationId xmlns:p14="http://schemas.microsoft.com/office/powerpoint/2010/main" val="20247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2002421"/>
            <a:ext cx="9939130" cy="891250"/>
          </a:xfrm>
        </p:spPr>
        <p:txBody>
          <a:bodyPr/>
          <a:lstStyle/>
          <a:p>
            <a:r>
              <a:rPr lang="en-US" sz="4400" dirty="0"/>
              <a:t>T2 Diabetes  Remission Program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539" y="3090444"/>
            <a:ext cx="8428383" cy="2660999"/>
          </a:xfrm>
        </p:spPr>
        <p:txBody>
          <a:bodyPr>
            <a:normAutofit/>
          </a:bodyPr>
          <a:lstStyle/>
          <a:p>
            <a:r>
              <a:rPr lang="en-US" dirty="0"/>
              <a:t>A type 2 prevention program is an evidence-based year-long lifestyle change program to help participants who are at risk for type 2 diabetes adopt sustainable, healthy lifestyle choices.</a:t>
            </a:r>
          </a:p>
          <a:p>
            <a:r>
              <a:rPr lang="en-US" dirty="0"/>
              <a:t>A key objective is to successfully make lifestyle and behavior changes to prevent or delay type 2 diabetes.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680" b="768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97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730"/>
          <a:stretch/>
        </p:blipFill>
        <p:spPr>
          <a:xfrm>
            <a:off x="0" y="0"/>
            <a:ext cx="12192000" cy="68580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208" y="2870519"/>
            <a:ext cx="7252505" cy="891250"/>
          </a:xfrm>
        </p:spPr>
        <p:txBody>
          <a:bodyPr anchor="t">
            <a:normAutofit/>
          </a:bodyPr>
          <a:lstStyle/>
          <a:p>
            <a:r>
              <a:rPr lang="en-US" dirty="0"/>
              <a:t>Program Feature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1426" y="3958541"/>
            <a:ext cx="7534287" cy="2243476"/>
          </a:xfrm>
        </p:spPr>
        <p:txBody>
          <a:bodyPr>
            <a:normAutofit/>
          </a:bodyPr>
          <a:lstStyle/>
          <a:p>
            <a:r>
              <a:rPr lang="en-US" dirty="0"/>
              <a:t>• Hybrid, innovative, interactive learning</a:t>
            </a:r>
          </a:p>
          <a:p>
            <a:r>
              <a:rPr lang="en-US" dirty="0"/>
              <a:t>• Evidence-based curriculum</a:t>
            </a:r>
          </a:p>
          <a:p>
            <a:r>
              <a:rPr lang="en-US" dirty="0"/>
              <a:t>• Guest presenters</a:t>
            </a:r>
          </a:p>
          <a:p>
            <a:r>
              <a:rPr lang="en-US" dirty="0"/>
              <a:t>• Community resources</a:t>
            </a:r>
          </a:p>
          <a:p>
            <a:r>
              <a:rPr lang="en-US" dirty="0"/>
              <a:t>• Group outings</a:t>
            </a:r>
          </a:p>
          <a:p>
            <a:r>
              <a:rPr lang="en-US" dirty="0"/>
              <a:t>• Ongoing support....and more!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0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730"/>
          <a:stretch/>
        </p:blipFill>
        <p:spPr>
          <a:xfrm>
            <a:off x="0" y="0"/>
            <a:ext cx="12192000" cy="68580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208" y="2870519"/>
            <a:ext cx="7252505" cy="891250"/>
          </a:xfrm>
        </p:spPr>
        <p:txBody>
          <a:bodyPr anchor="t">
            <a:normAutofit/>
          </a:bodyPr>
          <a:lstStyle/>
          <a:p>
            <a:r>
              <a:rPr lang="en-US" dirty="0"/>
              <a:t>Program Qualifications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3209" y="3958542"/>
            <a:ext cx="7252504" cy="16603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• Must be aged 18 years or older </a:t>
            </a:r>
          </a:p>
          <a:p>
            <a:r>
              <a:rPr lang="en-US" dirty="0"/>
              <a:t>• Demonstrate at least two T2D risk factors</a:t>
            </a:r>
          </a:p>
          <a:p>
            <a:r>
              <a:rPr lang="en-US" dirty="0"/>
              <a:t>• No previous diagnosis of diabetes</a:t>
            </a:r>
          </a:p>
          <a:p>
            <a:r>
              <a:rPr lang="en-US" dirty="0"/>
              <a:t>• Not pregnant at time of enrollment</a:t>
            </a:r>
          </a:p>
          <a:p>
            <a:r>
              <a:rPr lang="en-US" dirty="0"/>
              <a:t>• Willing to prioritize your health!</a:t>
            </a:r>
          </a:p>
        </p:txBody>
      </p:sp>
    </p:spTree>
    <p:extLst>
      <p:ext uri="{BB962C8B-B14F-4D97-AF65-F5344CB8AC3E}">
        <p14:creationId xmlns:p14="http://schemas.microsoft.com/office/powerpoint/2010/main" val="408993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5" descr="A pen on a calendar&#10;&#10;Description automatically generated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208" y="2870519"/>
            <a:ext cx="7252505" cy="891250"/>
          </a:xfrm>
        </p:spPr>
        <p:txBody>
          <a:bodyPr anchor="t">
            <a:normAutofit/>
          </a:bodyPr>
          <a:lstStyle/>
          <a:p>
            <a:r>
              <a:rPr lang="en-US" dirty="0"/>
              <a:t>Hybrid Class Schedule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47930" y="3958542"/>
            <a:ext cx="7871792" cy="19386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Weekly First Six Months</a:t>
            </a:r>
          </a:p>
          <a:p>
            <a:r>
              <a:rPr lang="en-US" dirty="0"/>
              <a:t>-3 virtual sessions and 1 in=person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Virtual class is on 1</a:t>
            </a:r>
            <a:r>
              <a:rPr lang="en-US" baseline="30000" dirty="0"/>
              <a:t>st</a:t>
            </a:r>
            <a:r>
              <a:rPr lang="en-US" dirty="0"/>
              <a:t> Thursday at 11:00 am or 6:00 PM EDT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In-person sessions are at 11:00 AM</a:t>
            </a:r>
          </a:p>
          <a:p>
            <a:endParaRPr lang="en-US" dirty="0"/>
          </a:p>
          <a:p>
            <a:r>
              <a:rPr lang="en-US" dirty="0"/>
              <a:t>Once a month after first 6 months (</a:t>
            </a:r>
            <a:r>
              <a:rPr lang="en-US"/>
              <a:t>in-person) at 11:00 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6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796" b="7796"/>
          <a:stretch/>
        </p:blipFill>
        <p:spPr>
          <a:xfrm>
            <a:off x="0" y="0"/>
            <a:ext cx="12192000" cy="68580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208" y="2870519"/>
            <a:ext cx="7252505" cy="891250"/>
          </a:xfrm>
        </p:spPr>
        <p:txBody>
          <a:bodyPr anchor="t">
            <a:normAutofit/>
          </a:bodyPr>
          <a:lstStyle/>
          <a:p>
            <a:r>
              <a:rPr lang="en-US" dirty="0"/>
              <a:t>Important to Know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3209" y="3958542"/>
            <a:ext cx="7252504" cy="2004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• Supplementary sessions are allowed</a:t>
            </a:r>
          </a:p>
          <a:p>
            <a:r>
              <a:rPr lang="en-US" dirty="0"/>
              <a:t>• Consecutive absenteeism can cause removal from cohort </a:t>
            </a:r>
          </a:p>
          <a:p>
            <a:r>
              <a:rPr lang="en-US" dirty="0"/>
              <a:t>• A graduation ceremony will be held at the conclusion of the 12 months</a:t>
            </a:r>
          </a:p>
          <a:p>
            <a:r>
              <a:rPr lang="en-US" dirty="0"/>
              <a:t>• On-going support is available via social support groups</a:t>
            </a:r>
          </a:p>
        </p:txBody>
      </p:sp>
    </p:spTree>
    <p:extLst>
      <p:ext uri="{BB962C8B-B14F-4D97-AF65-F5344CB8AC3E}">
        <p14:creationId xmlns:p14="http://schemas.microsoft.com/office/powerpoint/2010/main" val="170484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C12AB6B-2397-478A-BF32-BF0AFF5D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867539"/>
            <a:ext cx="2878238" cy="1025525"/>
          </a:xfrm>
        </p:spPr>
        <p:txBody>
          <a:bodyPr anchor="b">
            <a:normAutofit/>
          </a:bodyPr>
          <a:lstStyle/>
          <a:p>
            <a:r>
              <a:rPr lang="en-US" dirty="0"/>
              <a:t>Welcome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DE76D96-D2E8-6F4E-BE03-3ADF7B81D9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867" b="2867"/>
          <a:stretch/>
        </p:blipFill>
        <p:spPr>
          <a:xfrm>
            <a:off x="3778137" y="2225040"/>
            <a:ext cx="3557587" cy="3668025"/>
          </a:xfrm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0CE80-CA72-48E8-BA6A-98B4A0501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9431" y="2055334"/>
            <a:ext cx="4433785" cy="2649187"/>
          </a:xfrm>
        </p:spPr>
        <p:txBody>
          <a:bodyPr anchor="ctr">
            <a:normAutofit/>
          </a:bodyPr>
          <a:lstStyle/>
          <a:p>
            <a:r>
              <a:rPr lang="en-US" dirty="0"/>
              <a:t>- Ice Breaker: What’s Your Personality</a:t>
            </a:r>
          </a:p>
          <a:p>
            <a:r>
              <a:rPr lang="en-US" dirty="0"/>
              <a:t>- How RANDAF Came to B</a:t>
            </a:r>
          </a:p>
          <a:p>
            <a:r>
              <a:rPr lang="en-US" dirty="0"/>
              <a:t>- Mission &amp; Vision</a:t>
            </a:r>
          </a:p>
          <a:p>
            <a:r>
              <a:rPr lang="en-US" dirty="0"/>
              <a:t>- What is Diabetes</a:t>
            </a:r>
          </a:p>
          <a:p>
            <a:r>
              <a:rPr lang="en-US" dirty="0"/>
              <a:t>- T2 Diabetes Remission</a:t>
            </a:r>
          </a:p>
          <a:p>
            <a:r>
              <a:rPr lang="en-US" dirty="0"/>
              <a:t>- Remission vs Reversal</a:t>
            </a:r>
          </a:p>
          <a:p>
            <a:r>
              <a:rPr lang="en-US" dirty="0"/>
              <a:t>- Program Criteria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5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3">
            <a:extLst>
              <a:ext uri="{FF2B5EF4-FFF2-40B4-BE49-F238E27FC236}">
                <a16:creationId xmlns:a16="http://schemas.microsoft.com/office/drawing/2014/main" id="{FD7B103C-B5B8-46F9-B225-3C5D1DF400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42" r="742"/>
          <a:stretch/>
        </p:blipFill>
        <p:spPr>
          <a:xfrm>
            <a:off x="3236595" y="260350"/>
            <a:ext cx="4492625" cy="6300788"/>
          </a:xfrm>
          <a:noFill/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4B6015D-7E4F-478A-B264-E70A90F082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3075" b="3075"/>
          <a:stretch/>
        </p:blipFill>
        <p:spPr>
          <a:xfrm>
            <a:off x="7839076" y="260350"/>
            <a:ext cx="4052888" cy="3803650"/>
          </a:xfrm>
          <a:noFill/>
        </p:spPr>
      </p:pic>
      <p:pic>
        <p:nvPicPr>
          <p:cNvPr id="10" name="Picture Placeholder 13">
            <a:extLst>
              <a:ext uri="{FF2B5EF4-FFF2-40B4-BE49-F238E27FC236}">
                <a16:creationId xmlns:a16="http://schemas.microsoft.com/office/drawing/2014/main" id="{CF497EBA-3F02-4AFE-A2E1-05410BF6A4C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2714" b="2714"/>
          <a:stretch/>
        </p:blipFill>
        <p:spPr>
          <a:xfrm>
            <a:off x="7839076" y="4165600"/>
            <a:ext cx="4052888" cy="2395538"/>
          </a:xfr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524172"/>
            <a:ext cx="2578099" cy="2508588"/>
          </a:xfrm>
        </p:spPr>
        <p:txBody>
          <a:bodyPr anchor="t">
            <a:normAutofit/>
          </a:bodyPr>
          <a:lstStyle/>
          <a:p>
            <a:r>
              <a:rPr lang="en-US" dirty="0"/>
              <a:t>Team RANDAF in action!</a:t>
            </a:r>
          </a:p>
        </p:txBody>
      </p:sp>
    </p:spTree>
    <p:extLst>
      <p:ext uri="{BB962C8B-B14F-4D97-AF65-F5344CB8AC3E}">
        <p14:creationId xmlns:p14="http://schemas.microsoft.com/office/powerpoint/2010/main" val="381908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5E19-4457-0627-8786-6687D977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65125"/>
            <a:ext cx="1041620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REMARKS/QUESTIONS/</a:t>
            </a:r>
            <a:br>
              <a:rPr lang="en-US" dirty="0"/>
            </a:br>
            <a:r>
              <a:rPr lang="en-US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34036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002421"/>
            <a:ext cx="7852165" cy="891250"/>
          </a:xfrm>
        </p:spPr>
        <p:txBody>
          <a:bodyPr/>
          <a:lstStyle/>
          <a:p>
            <a:r>
              <a:rPr lang="en-US" sz="4800" dirty="0"/>
              <a:t>Let’s Break the Ice….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070" y="3299790"/>
            <a:ext cx="7666634" cy="970454"/>
          </a:xfrm>
        </p:spPr>
        <p:txBody>
          <a:bodyPr>
            <a:normAutofit/>
          </a:bodyPr>
          <a:lstStyle/>
          <a:p>
            <a:r>
              <a:rPr lang="en-US" dirty="0"/>
              <a:t>What Does Your Ice Cream Flavor Choice Says About You</a:t>
            </a:r>
          </a:p>
        </p:txBody>
      </p:sp>
      <p:pic>
        <p:nvPicPr>
          <p:cNvPr id="13" name="Picture Placeholder 5" descr="Buildings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796623AB-9FCA-D695-3205-55423FA7C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4" name="Picture 13" descr="A group of ice cream cones&#10;&#10;Description automatically generated">
            <a:extLst>
              <a:ext uri="{FF2B5EF4-FFF2-40B4-BE49-F238E27FC236}">
                <a16:creationId xmlns:a16="http://schemas.microsoft.com/office/drawing/2014/main" id="{79DF0CD5-6B6A-7FE2-5326-16EB75E12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88184" y="3717536"/>
            <a:ext cx="621791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4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4B7A5-BDFD-BCEC-97CB-59743C4EA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F960-C8BC-9FB8-2930-7D11AE84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002421"/>
            <a:ext cx="7852165" cy="891250"/>
          </a:xfrm>
        </p:spPr>
        <p:txBody>
          <a:bodyPr/>
          <a:lstStyle/>
          <a:p>
            <a:r>
              <a:rPr lang="en-US" sz="4800" dirty="0"/>
              <a:t>Choose Your Flavor?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A4A0-11FA-7F05-2E88-5D1FAA64A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070" y="3114261"/>
            <a:ext cx="7666634" cy="35515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Vanilla</a:t>
            </a:r>
          </a:p>
          <a:p>
            <a:r>
              <a:rPr lang="en-US" dirty="0"/>
              <a:t>Chocolate</a:t>
            </a:r>
          </a:p>
          <a:p>
            <a:r>
              <a:rPr lang="en-US" dirty="0"/>
              <a:t>Strawberry</a:t>
            </a:r>
          </a:p>
          <a:p>
            <a:r>
              <a:rPr lang="en-US" dirty="0"/>
              <a:t>Coffee</a:t>
            </a:r>
          </a:p>
          <a:p>
            <a:r>
              <a:rPr lang="en-US" dirty="0"/>
              <a:t>Mint</a:t>
            </a:r>
          </a:p>
          <a:p>
            <a:r>
              <a:rPr lang="en-US" dirty="0"/>
              <a:t>Caramel Cookie Dough</a:t>
            </a:r>
          </a:p>
          <a:p>
            <a:r>
              <a:rPr lang="en-US" dirty="0"/>
              <a:t>Cookies and Cream</a:t>
            </a:r>
          </a:p>
          <a:p>
            <a:r>
              <a:rPr lang="en-US" dirty="0"/>
              <a:t>Rocky Road Pistachio</a:t>
            </a:r>
          </a:p>
          <a:p>
            <a:r>
              <a:rPr lang="en-US" dirty="0"/>
              <a:t>One-Ingredient Banana</a:t>
            </a:r>
          </a:p>
          <a:p>
            <a:r>
              <a:rPr lang="en-US" dirty="0"/>
              <a:t>Bubble Gum</a:t>
            </a:r>
          </a:p>
          <a:p>
            <a:r>
              <a:rPr lang="en-US" dirty="0"/>
              <a:t>I don’t like ice cream!</a:t>
            </a:r>
          </a:p>
        </p:txBody>
      </p:sp>
      <p:pic>
        <p:nvPicPr>
          <p:cNvPr id="13" name="Picture Placeholder 5" descr="Buildings">
            <a:extLst>
              <a:ext uri="{FF2B5EF4-FFF2-40B4-BE49-F238E27FC236}">
                <a16:creationId xmlns:a16="http://schemas.microsoft.com/office/drawing/2014/main" id="{51063EFE-CD79-3C5F-F55F-D275159343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B8D81DC9-ED04-2B68-9C14-223EB10577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3640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9843" y="1524000"/>
            <a:ext cx="4155432" cy="1492250"/>
          </a:xfrm>
        </p:spPr>
        <p:txBody>
          <a:bodyPr>
            <a:no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Ruby 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Neeson</a:t>
            </a:r>
            <a:r>
              <a:rPr lang="en-US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Diabetes Awareness Foundation was formed in 2010 as a support group for individuals and families affected by diabetes. </a:t>
            </a:r>
            <a:r>
              <a:rPr lang="en-US" dirty="0">
                <a:solidFill>
                  <a:srgbClr val="000000"/>
                </a:solidFill>
                <a:latin typeface="Amasis MT Pro" panose="020F0502020204030204" pitchFamily="18" charset="0"/>
              </a:rPr>
              <a:t>On</a:t>
            </a:r>
            <a:r>
              <a:rPr lang="en-US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February 15, 2012, the organization was incorporated in the state of Georgia as a nonprofit charity and received 501c3 status</a:t>
            </a:r>
            <a:r>
              <a:rPr lang="en-US" dirty="0">
                <a:solidFill>
                  <a:srgbClr val="000000"/>
                </a:solidFill>
                <a:latin typeface="Amasis MT Pro" panose="020F0502020204030204" pitchFamily="18" charset="0"/>
              </a:rPr>
              <a:t> in June of 2012. </a:t>
            </a:r>
            <a:r>
              <a:rPr lang="en-US" b="0" i="0" dirty="0">
                <a:solidFill>
                  <a:srgbClr val="000000"/>
                </a:solidFill>
                <a:effectLst/>
                <a:latin typeface="Amasis MT Pro" panose="020F0502020204030204" pitchFamily="18" charset="0"/>
              </a:rPr>
              <a:t> 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5C97E3-0CF5-415A-BEEC-B465AA7F1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9843" y="753062"/>
            <a:ext cx="4155432" cy="678173"/>
          </a:xfrm>
        </p:spPr>
        <p:txBody>
          <a:bodyPr/>
          <a:lstStyle/>
          <a:p>
            <a:r>
              <a:rPr lang="en-US" dirty="0">
                <a:latin typeface="Montserrat SemiBold" panose="00000700000000000000" pitchFamily="2" charset="0"/>
              </a:rPr>
              <a:t>How RANDAF Came to Be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2A2CEC9-3F71-424A-8B32-9D07BE6254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164" b="21164"/>
          <a:stretch/>
        </p:blipFill>
        <p:spPr>
          <a:xfrm>
            <a:off x="0" y="3500438"/>
            <a:ext cx="12192000" cy="3357562"/>
          </a:xfrm>
          <a:prstGeom prst="rect">
            <a:avLst/>
          </a:prstGeom>
        </p:spPr>
      </p:pic>
      <p:pic>
        <p:nvPicPr>
          <p:cNvPr id="4" name="Picture 3" descr="A butterfly with a ribbon&#10;&#10;Description automatically generated">
            <a:extLst>
              <a:ext uri="{FF2B5EF4-FFF2-40B4-BE49-F238E27FC236}">
                <a16:creationId xmlns:a16="http://schemas.microsoft.com/office/drawing/2014/main" id="{F7F258D1-C733-1F48-5BB8-25D57892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895" y="753062"/>
            <a:ext cx="298810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4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A68B7C88-D87E-4C87-79EE-910ABBED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371061"/>
            <a:ext cx="10260374" cy="1895061"/>
          </a:xfrm>
        </p:spPr>
        <p:txBody>
          <a:bodyPr>
            <a:normAutofit/>
          </a:bodyPr>
          <a:lstStyle/>
          <a:p>
            <a:r>
              <a:rPr lang="en-US" sz="2400" dirty="0"/>
              <a:t>RANDAF advances multidisciplinary diabetes educational programs with a center of attention on medically underserved communities and populations throughout the state of Georgia.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D555F39-395C-4F00-87D7-A02A9B8835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15" r="1015"/>
          <a:stretch/>
        </p:blipFill>
        <p:spPr>
          <a:xfrm>
            <a:off x="844947" y="2632337"/>
            <a:ext cx="4385841" cy="3357563"/>
          </a:xfrm>
          <a:noFill/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9ED32E-028C-428E-97AF-168C8D6F92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0816" y="2944854"/>
            <a:ext cx="3046302" cy="3045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Subside the diabetes burden by implementing behavior change strategies to eradicate health disparities. Our work executes evidence-based practices and innovative approaches to promote social, emotional, and economic wellness and well-being.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E6FE0D4-D68B-5813-6869-5D6018EFA7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0525" y="2540000"/>
            <a:ext cx="3046413" cy="382588"/>
          </a:xfrm>
        </p:spPr>
        <p:txBody>
          <a:bodyPr anchor="b">
            <a:normAutofit/>
          </a:bodyPr>
          <a:lstStyle/>
          <a:p>
            <a:r>
              <a:rPr lang="en-US" dirty="0"/>
              <a:t>Mission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72ABF-5D1D-4141-8DFE-03D197B7C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9607" y="2944854"/>
            <a:ext cx="3046302" cy="30450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To decrease the rapid growth of diabetes by addressing social detriments of health and creating supportable opportunities for those affected by diabetes, to live healthier and longer lives, preventing the life-threatening complications.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3079F2-FA5D-4717-9945-965E324EB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9606" y="2540529"/>
            <a:ext cx="3023149" cy="382749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dirty="0"/>
              <a:t>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0248B-F667-AC69-B993-F9405A883367}"/>
              </a:ext>
            </a:extLst>
          </p:cNvPr>
          <p:cNvSpPr txBox="1"/>
          <p:nvPr/>
        </p:nvSpPr>
        <p:spPr>
          <a:xfrm>
            <a:off x="5367131" y="482465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Our Core Values: </a:t>
            </a:r>
            <a:r>
              <a:rPr lang="en-US" sz="1600" dirty="0">
                <a:solidFill>
                  <a:schemeClr val="accent5"/>
                </a:solidFill>
              </a:rPr>
              <a:t>Positive Change. Leadership. Empowerment. Good Stewardship. Community.</a:t>
            </a:r>
          </a:p>
        </p:txBody>
      </p:sp>
    </p:spTree>
    <p:extLst>
      <p:ext uri="{BB962C8B-B14F-4D97-AF65-F5344CB8AC3E}">
        <p14:creationId xmlns:p14="http://schemas.microsoft.com/office/powerpoint/2010/main" val="329899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3029F-09C6-E5DC-56B1-92B9F7DBB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623930"/>
            <a:ext cx="12192000" cy="4234069"/>
          </a:xfrm>
        </p:spPr>
        <p:txBody>
          <a:bodyPr>
            <a:normAutofit/>
          </a:bodyPr>
          <a:lstStyle/>
          <a:p>
            <a:r>
              <a:rPr lang="en-US" dirty="0"/>
              <a:t>We strive to build long-lasting wellness rather than treat disease… By applying the ‘8 Dimensions of Wellness Model.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C83EBCB-E51B-625B-6194-AB8A38235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9" r="-2002" b="-2"/>
          <a:stretch/>
        </p:blipFill>
        <p:spPr>
          <a:xfrm>
            <a:off x="223712" y="1193765"/>
            <a:ext cx="4901380" cy="479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BEC73BD-E23D-CECD-CD81-1D41FFB9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438" y="1774825"/>
            <a:ext cx="6435725" cy="1750253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‘8 Dimensions of Wellness Model…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883E232-B2E3-D8A9-7927-F81EBBB06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91" y="3427930"/>
            <a:ext cx="3383280" cy="3383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00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3">
            <a:extLst>
              <a:ext uri="{FF2B5EF4-FFF2-40B4-BE49-F238E27FC236}">
                <a16:creationId xmlns:a16="http://schemas.microsoft.com/office/drawing/2014/main" id="{CF497EBA-3F02-4AFE-A2E1-05410BF6A4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702" b="10702"/>
          <a:stretch/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4B6015D-7E4F-478A-B264-E70A90F082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0043" r="10043"/>
          <a:stretch/>
        </p:blipFill>
        <p:spPr/>
      </p:pic>
      <p:pic>
        <p:nvPicPr>
          <p:cNvPr id="11" name="Picture Placeholder 13">
            <a:extLst>
              <a:ext uri="{FF2B5EF4-FFF2-40B4-BE49-F238E27FC236}">
                <a16:creationId xmlns:a16="http://schemas.microsoft.com/office/drawing/2014/main" id="{FD7B103C-B5B8-46F9-B225-3C5D1DF400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20447" b="204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8CD555-AB49-4CAE-998F-97A85F59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RANDAF in action!</a:t>
            </a:r>
          </a:p>
        </p:txBody>
      </p:sp>
    </p:spTree>
    <p:extLst>
      <p:ext uri="{BB962C8B-B14F-4D97-AF65-F5344CB8AC3E}">
        <p14:creationId xmlns:p14="http://schemas.microsoft.com/office/powerpoint/2010/main" val="52447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5" descr="Buildings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796623AB-9FCA-D695-3205-55423FA7C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605" b="9605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61EDD9-07B0-DCF1-168E-6ED6A9B322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273287"/>
            <a:ext cx="7252504" cy="196132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onstantia" panose="02030602050306030303" pitchFamily="18" charset="0"/>
                <a:cs typeface="Dreaming Outloud Script Pro" panose="020F0502020204030204" pitchFamily="66" charset="0"/>
              </a:rPr>
              <a:t>“Health is a state of complete physical, mental and social well-being and not merely the absence of disease or infirmity.” – World Health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38348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ELT_Template01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5DAAB0"/>
      </a:accent1>
      <a:accent2>
        <a:srgbClr val="DFE3E9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_ELT_Template01">
      <a:majorFont>
        <a:latin typeface="Constant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F1EBDCD4-0DFE-4BFC-B527-76D7C1C6466B}" vid="{B36D0821-FAFD-4A44-B0A3-9261322768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clean sophisticated presentation</Template>
  <TotalTime>699</TotalTime>
  <Words>856</Words>
  <Application>Microsoft Office PowerPoint</Application>
  <PresentationFormat>Widescreen</PresentationFormat>
  <Paragraphs>100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Amasis MT Pro</vt:lpstr>
      <vt:lpstr>Arial</vt:lpstr>
      <vt:lpstr>Calibri</vt:lpstr>
      <vt:lpstr>Constantia</vt:lpstr>
      <vt:lpstr>Montserrat SemiBold</vt:lpstr>
      <vt:lpstr>Times New Roman</vt:lpstr>
      <vt:lpstr>Office Theme</vt:lpstr>
      <vt:lpstr>PATHWAY TO REMISSION</vt:lpstr>
      <vt:lpstr>Welcome</vt:lpstr>
      <vt:lpstr>Let’s Break the Ice….</vt:lpstr>
      <vt:lpstr>Choose Your Flavor? </vt:lpstr>
      <vt:lpstr>PowerPoint Presentation</vt:lpstr>
      <vt:lpstr>RANDAF advances multidisciplinary diabetes educational programs with a center of attention on medically underserved communities and populations throughout the state of Georgia.</vt:lpstr>
      <vt:lpstr>‘8 Dimensions of Wellness Model…  </vt:lpstr>
      <vt:lpstr>Team RANDAF in action!</vt:lpstr>
      <vt:lpstr>PowerPoint Presentation</vt:lpstr>
      <vt:lpstr>What is Diabetes: a group of diseases that result in too much sugar in the blood (high blood glucose).  </vt:lpstr>
      <vt:lpstr>T2 Umbrella: Prediabetes</vt:lpstr>
      <vt:lpstr>T2 Umbrella: Gestational diabetes </vt:lpstr>
      <vt:lpstr>PowerPoint Presentation</vt:lpstr>
      <vt:lpstr>Team RANDAF in action!</vt:lpstr>
      <vt:lpstr>T2 Diabetes  Remission Program  </vt:lpstr>
      <vt:lpstr>Program Feature</vt:lpstr>
      <vt:lpstr>Program Qualifications</vt:lpstr>
      <vt:lpstr>Hybrid Class Schedule</vt:lpstr>
      <vt:lpstr>Important to Know</vt:lpstr>
      <vt:lpstr>Team RANDAF in action!</vt:lpstr>
      <vt:lpstr>REMARKS/QUESTIONS/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THE COURSE</dc:title>
  <dc:creator>Mutima Jackson-Anderson</dc:creator>
  <cp:lastModifiedBy>Mutima Jackson-Anderson</cp:lastModifiedBy>
  <cp:revision>156</cp:revision>
  <dcterms:created xsi:type="dcterms:W3CDTF">2023-11-07T16:18:36Z</dcterms:created>
  <dcterms:modified xsi:type="dcterms:W3CDTF">2024-02-06T20:28:49Z</dcterms:modified>
</cp:coreProperties>
</file>